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258" r:id="rId3"/>
    <p:sldId id="259" r:id="rId4"/>
    <p:sldId id="260" r:id="rId5"/>
    <p:sldId id="306" r:id="rId6"/>
    <p:sldId id="307" r:id="rId7"/>
    <p:sldId id="308" r:id="rId8"/>
    <p:sldId id="309" r:id="rId9"/>
    <p:sldId id="314" r:id="rId10"/>
    <p:sldId id="312" r:id="rId11"/>
    <p:sldId id="313" r:id="rId12"/>
    <p:sldId id="310" r:id="rId13"/>
    <p:sldId id="311" r:id="rId14"/>
    <p:sldId id="315" r:id="rId15"/>
    <p:sldId id="316" r:id="rId16"/>
  </p:sldIdLst>
  <p:sldSz cx="9144000" cy="5143500" type="screen16x9"/>
  <p:notesSz cx="6858000" cy="9144000"/>
  <p:embeddedFontLst>
    <p:embeddedFont>
      <p:font typeface="Nanum Gothic" panose="020B0604020202020204" charset="-127"/>
      <p:regular r:id="rId18"/>
      <p:bold r:id="rId19"/>
    </p:embeddedFont>
    <p:embeddedFont>
      <p:font typeface="Bebas Neue" panose="020B0606020202050201" pitchFamily="34" charset="0"/>
      <p:regular r:id="rId20"/>
    </p:embeddedFont>
    <p:embeddedFont>
      <p:font typeface="Ramabhadra" panose="020B0604020202020204" charset="0"/>
      <p:regular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474A69-3628-427F-A0E6-F5DEA834F352}">
  <a:tblStyle styleId="{1F474A69-3628-427F-A0E6-F5DEA834F3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d1d5e8f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1928303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1928303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1928303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1928303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9600" y="1330803"/>
            <a:ext cx="4962000" cy="2066400"/>
          </a:xfrm>
          <a:prstGeom prst="rect">
            <a:avLst/>
          </a:prstGeom>
          <a:noFill/>
        </p:spPr>
        <p:txBody>
          <a:bodyPr spcFirstLastPara="1" wrap="square" lIns="91425" tIns="91425" rIns="91425" bIns="91425" anchor="ctr" anchorCtr="0">
            <a:noAutofit/>
          </a:bodyPr>
          <a:lstStyle>
            <a:lvl1pPr lvl="0" algn="l">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9600" y="3446997"/>
            <a:ext cx="38100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500"/>
              <a:buNone/>
              <a:defRPr>
                <a:solidFill>
                  <a:srgbClr val="000000"/>
                </a:solidFill>
                <a:latin typeface="Nanum Gothic"/>
                <a:ea typeface="Nanum Gothic"/>
                <a:cs typeface="Nanum Gothic"/>
                <a:sym typeface="Nanum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17000"/>
          </a:blip>
          <a:stretch>
            <a:fillRect/>
          </a:stretch>
        </p:blipFill>
        <p:spPr>
          <a:xfrm>
            <a:off x="0" y="0"/>
            <a:ext cx="9144000" cy="5143500"/>
          </a:xfrm>
          <a:prstGeom prst="rect">
            <a:avLst/>
          </a:prstGeom>
          <a:noFill/>
          <a:ln>
            <a:noFill/>
          </a:ln>
        </p:spPr>
      </p:pic>
      <p:cxnSp>
        <p:nvCxnSpPr>
          <p:cNvPr id="12" name="Google Shape;12;p2"/>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1000" y="2604684"/>
            <a:ext cx="7062000" cy="743400"/>
          </a:xfrm>
          <a:prstGeom prst="rect">
            <a:avLst/>
          </a:prstGeom>
          <a:noFill/>
          <a:effectLst>
            <a:outerShdw dist="76200" dir="5400000" algn="bl" rotWithShape="0">
              <a:schemeClr val="dk2"/>
            </a:outerShdw>
          </a:effectLst>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title" idx="2" hasCustomPrompt="1"/>
          </p:nvPr>
        </p:nvSpPr>
        <p:spPr>
          <a:xfrm>
            <a:off x="4023300" y="1386299"/>
            <a:ext cx="1097400" cy="109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1967250" y="3391501"/>
            <a:ext cx="52095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8" name="Google Shape;18;p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3"/>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pic>
        <p:nvPicPr>
          <p:cNvPr id="20" name="Google Shape;20;p3"/>
          <p:cNvPicPr preferRelativeResize="0"/>
          <p:nvPr/>
        </p:nvPicPr>
        <p:blipFill rotWithShape="1">
          <a:blip r:embed="rId2">
            <a:alphaModFix/>
          </a:blip>
          <a:srcRect/>
          <a:stretch/>
        </p:blipFill>
        <p:spPr>
          <a:xfrm>
            <a:off x="33983" y="745150"/>
            <a:ext cx="760950" cy="788325"/>
          </a:xfrm>
          <a:prstGeom prst="rect">
            <a:avLst/>
          </a:prstGeom>
          <a:noFill/>
          <a:ln>
            <a:noFill/>
          </a:ln>
        </p:spPr>
      </p:pic>
      <p:pic>
        <p:nvPicPr>
          <p:cNvPr id="21" name="Google Shape;21;p3"/>
          <p:cNvPicPr preferRelativeResize="0"/>
          <p:nvPr/>
        </p:nvPicPr>
        <p:blipFill rotWithShape="1">
          <a:blip r:embed="rId3">
            <a:alphaModFix/>
          </a:blip>
          <a:srcRect/>
          <a:stretch/>
        </p:blipFill>
        <p:spPr>
          <a:xfrm>
            <a:off x="55775" y="3165700"/>
            <a:ext cx="1170100" cy="1011450"/>
          </a:xfrm>
          <a:prstGeom prst="rect">
            <a:avLst/>
          </a:prstGeom>
          <a:noFill/>
          <a:ln>
            <a:noFill/>
          </a:ln>
        </p:spPr>
      </p:pic>
      <p:pic>
        <p:nvPicPr>
          <p:cNvPr id="22" name="Google Shape;22;p3"/>
          <p:cNvPicPr preferRelativeResize="0"/>
          <p:nvPr/>
        </p:nvPicPr>
        <p:blipFill rotWithShape="1">
          <a:blip r:embed="rId4">
            <a:alphaModFix/>
          </a:blip>
          <a:srcRect/>
          <a:stretch/>
        </p:blipFill>
        <p:spPr>
          <a:xfrm>
            <a:off x="9700" y="2506375"/>
            <a:ext cx="843100" cy="64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13550" y="1618350"/>
            <a:ext cx="6192900" cy="19068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53" name="Google Shape;53;p8"/>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8"/>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8"/>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57" name="Google Shape;57;p8"/>
          <p:cNvPicPr preferRelativeResize="0"/>
          <p:nvPr/>
        </p:nvPicPr>
        <p:blipFill>
          <a:blip r:embed="rId2">
            <a:alphaModFix/>
          </a:blip>
          <a:stretch>
            <a:fillRect/>
          </a:stretch>
        </p:blipFill>
        <p:spPr>
          <a:xfrm>
            <a:off x="23885" y="1017874"/>
            <a:ext cx="624201" cy="473953"/>
          </a:xfrm>
          <a:prstGeom prst="rect">
            <a:avLst/>
          </a:prstGeom>
          <a:noFill/>
          <a:ln>
            <a:noFill/>
          </a:ln>
        </p:spPr>
      </p:pic>
      <p:pic>
        <p:nvPicPr>
          <p:cNvPr id="58" name="Google Shape;58;p8"/>
          <p:cNvPicPr preferRelativeResize="0"/>
          <p:nvPr/>
        </p:nvPicPr>
        <p:blipFill>
          <a:blip r:embed="rId3">
            <a:alphaModFix/>
          </a:blip>
          <a:stretch>
            <a:fillRect/>
          </a:stretch>
        </p:blipFill>
        <p:spPr>
          <a:xfrm>
            <a:off x="120547" y="68594"/>
            <a:ext cx="766897" cy="794475"/>
          </a:xfrm>
          <a:prstGeom prst="rect">
            <a:avLst/>
          </a:prstGeom>
          <a:noFill/>
          <a:ln>
            <a:noFill/>
          </a:ln>
        </p:spPr>
      </p:pic>
      <p:pic>
        <p:nvPicPr>
          <p:cNvPr id="59" name="Google Shape;59;p8"/>
          <p:cNvPicPr preferRelativeResize="0"/>
          <p:nvPr/>
        </p:nvPicPr>
        <p:blipFill>
          <a:blip r:embed="rId4">
            <a:alphaModFix/>
          </a:blip>
          <a:stretch>
            <a:fillRect/>
          </a:stretch>
        </p:blipFill>
        <p:spPr>
          <a:xfrm>
            <a:off x="8353228" y="4227674"/>
            <a:ext cx="766900" cy="7248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974791" y="1615900"/>
            <a:ext cx="7194000" cy="84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9"/>
          <p:cNvSpPr txBox="1">
            <a:spLocks noGrp="1"/>
          </p:cNvSpPr>
          <p:nvPr>
            <p:ph type="subTitle" idx="1"/>
          </p:nvPr>
        </p:nvSpPr>
        <p:spPr>
          <a:xfrm>
            <a:off x="975209" y="2613200"/>
            <a:ext cx="7194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63" name="Google Shape;63;p9"/>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3" name="Google Shape;83;p13"/>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5" name="Google Shape;85;p13"/>
          <p:cNvSpPr txBox="1">
            <a:spLocks noGrp="1"/>
          </p:cNvSpPr>
          <p:nvPr>
            <p:ph type="title" idx="4"/>
          </p:nvPr>
        </p:nvSpPr>
        <p:spPr>
          <a:xfrm flipH="1">
            <a:off x="5559533" y="1391208"/>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 name="Google Shape;87;p13"/>
          <p:cNvSpPr txBox="1">
            <a:spLocks noGrp="1"/>
          </p:cNvSpPr>
          <p:nvPr>
            <p:ph type="title" idx="6" hasCustomPrompt="1"/>
          </p:nvPr>
        </p:nvSpPr>
        <p:spPr>
          <a:xfrm>
            <a:off x="713167"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flipH="1">
            <a:off x="4640676"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713167"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9"/>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3"/>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3"/>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 name="Google Shape;93;p13"/>
          <p:cNvSpPr txBox="1">
            <a:spLocks noGrp="1"/>
          </p:cNvSpPr>
          <p:nvPr>
            <p:ph type="title" idx="15"/>
          </p:nvPr>
        </p:nvSpPr>
        <p:spPr>
          <a:xfrm>
            <a:off x="5559533"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subTitle" idx="16"/>
          </p:nvPr>
        </p:nvSpPr>
        <p:spPr>
          <a:xfrm>
            <a:off x="5559533"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3"/>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 name="Google Shape;97;p13"/>
          <p:cNvSpPr txBox="1">
            <a:spLocks noGrp="1"/>
          </p:cNvSpPr>
          <p:nvPr>
            <p:ph type="title" idx="19" hasCustomPrompt="1"/>
          </p:nvPr>
        </p:nvSpPr>
        <p:spPr>
          <a:xfrm>
            <a:off x="713167"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20" hasCustomPrompt="1"/>
          </p:nvPr>
        </p:nvSpPr>
        <p:spPr>
          <a:xfrm flipH="1">
            <a:off x="4640676"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21" hasCustomPrompt="1"/>
          </p:nvPr>
        </p:nvSpPr>
        <p:spPr>
          <a:xfrm>
            <a:off x="4640676"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00" name="Google Shape;100;p13"/>
          <p:cNvPicPr preferRelativeResize="0"/>
          <p:nvPr/>
        </p:nvPicPr>
        <p:blipFill>
          <a:blip r:embed="rId2">
            <a:alphaModFix/>
          </a:blip>
          <a:stretch>
            <a:fillRect/>
          </a:stretch>
        </p:blipFill>
        <p:spPr>
          <a:xfrm>
            <a:off x="21773" y="1995298"/>
            <a:ext cx="617977" cy="640200"/>
          </a:xfrm>
          <a:prstGeom prst="rect">
            <a:avLst/>
          </a:prstGeom>
          <a:noFill/>
          <a:ln>
            <a:noFill/>
          </a:ln>
        </p:spPr>
      </p:pic>
      <p:cxnSp>
        <p:nvCxnSpPr>
          <p:cNvPr id="101" name="Google Shape;101;p1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02" name="Google Shape;102;p13"/>
          <p:cNvPicPr preferRelativeResize="0"/>
          <p:nvPr/>
        </p:nvPicPr>
        <p:blipFill>
          <a:blip r:embed="rId3">
            <a:alphaModFix/>
          </a:blip>
          <a:stretch>
            <a:fillRect/>
          </a:stretch>
        </p:blipFill>
        <p:spPr>
          <a:xfrm>
            <a:off x="8181848" y="2840165"/>
            <a:ext cx="854874" cy="1048264"/>
          </a:xfrm>
          <a:prstGeom prst="rect">
            <a:avLst/>
          </a:prstGeom>
          <a:noFill/>
          <a:ln>
            <a:noFill/>
          </a:ln>
        </p:spPr>
      </p:pic>
      <p:pic>
        <p:nvPicPr>
          <p:cNvPr id="103" name="Google Shape;103;p13"/>
          <p:cNvPicPr preferRelativeResize="0"/>
          <p:nvPr/>
        </p:nvPicPr>
        <p:blipFill rotWithShape="1">
          <a:blip r:embed="rId4">
            <a:alphaModFix/>
          </a:blip>
          <a:srcRect/>
          <a:stretch/>
        </p:blipFill>
        <p:spPr>
          <a:xfrm>
            <a:off x="7889325" y="174025"/>
            <a:ext cx="1147400" cy="1084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pic>
        <p:nvPicPr>
          <p:cNvPr id="252" name="Google Shape;252;p28"/>
          <p:cNvPicPr preferRelativeResize="0"/>
          <p:nvPr/>
        </p:nvPicPr>
        <p:blipFill>
          <a:blip r:embed="rId2">
            <a:alphaModFix/>
          </a:blip>
          <a:stretch>
            <a:fillRect/>
          </a:stretch>
        </p:blipFill>
        <p:spPr>
          <a:xfrm>
            <a:off x="8041203" y="520118"/>
            <a:ext cx="1026600" cy="1153416"/>
          </a:xfrm>
          <a:prstGeom prst="rect">
            <a:avLst/>
          </a:prstGeom>
          <a:noFill/>
          <a:ln>
            <a:noFill/>
          </a:ln>
        </p:spPr>
      </p:pic>
      <p:pic>
        <p:nvPicPr>
          <p:cNvPr id="253" name="Google Shape;253;p28"/>
          <p:cNvPicPr preferRelativeResize="0"/>
          <p:nvPr/>
        </p:nvPicPr>
        <p:blipFill rotWithShape="1">
          <a:blip r:embed="rId3">
            <a:alphaModFix/>
          </a:blip>
          <a:srcRect l="14770"/>
          <a:stretch/>
        </p:blipFill>
        <p:spPr>
          <a:xfrm>
            <a:off x="0" y="3165700"/>
            <a:ext cx="997275" cy="1011450"/>
          </a:xfrm>
          <a:prstGeom prst="rect">
            <a:avLst/>
          </a:prstGeom>
          <a:noFill/>
          <a:ln>
            <a:noFill/>
          </a:ln>
        </p:spPr>
      </p:pic>
      <p:pic>
        <p:nvPicPr>
          <p:cNvPr id="254" name="Google Shape;254;p28"/>
          <p:cNvPicPr preferRelativeResize="0"/>
          <p:nvPr/>
        </p:nvPicPr>
        <p:blipFill>
          <a:blip r:embed="rId4">
            <a:alphaModFix/>
          </a:blip>
          <a:stretch>
            <a:fillRect/>
          </a:stretch>
        </p:blipFill>
        <p:spPr>
          <a:xfrm>
            <a:off x="0" y="2589499"/>
            <a:ext cx="624201" cy="473953"/>
          </a:xfrm>
          <a:prstGeom prst="rect">
            <a:avLst/>
          </a:prstGeom>
          <a:noFill/>
          <a:ln>
            <a:noFill/>
          </a:ln>
        </p:spPr>
      </p:pic>
      <p:pic>
        <p:nvPicPr>
          <p:cNvPr id="255" name="Google Shape;255;p28"/>
          <p:cNvPicPr preferRelativeResize="0"/>
          <p:nvPr/>
        </p:nvPicPr>
        <p:blipFill>
          <a:blip r:embed="rId5">
            <a:alphaModFix/>
          </a:blip>
          <a:stretch>
            <a:fillRect/>
          </a:stretch>
        </p:blipFill>
        <p:spPr>
          <a:xfrm>
            <a:off x="8181848" y="2840165"/>
            <a:ext cx="854874" cy="1048264"/>
          </a:xfrm>
          <a:prstGeom prst="rect">
            <a:avLst/>
          </a:prstGeom>
          <a:noFill/>
          <a:ln>
            <a:noFill/>
          </a:ln>
        </p:spPr>
      </p:pic>
      <p:pic>
        <p:nvPicPr>
          <p:cNvPr id="256" name="Google Shape;256;p28"/>
          <p:cNvPicPr preferRelativeResize="0"/>
          <p:nvPr/>
        </p:nvPicPr>
        <p:blipFill>
          <a:blip r:embed="rId6">
            <a:alphaModFix/>
          </a:blip>
          <a:stretch>
            <a:fillRect/>
          </a:stretch>
        </p:blipFill>
        <p:spPr>
          <a:xfrm>
            <a:off x="8542950" y="1913103"/>
            <a:ext cx="601050" cy="568094"/>
          </a:xfrm>
          <a:prstGeom prst="rect">
            <a:avLst/>
          </a:prstGeom>
          <a:noFill/>
          <a:ln>
            <a:noFill/>
          </a:ln>
        </p:spPr>
      </p:pic>
      <p:pic>
        <p:nvPicPr>
          <p:cNvPr id="257" name="Google Shape;257;p28"/>
          <p:cNvPicPr preferRelativeResize="0"/>
          <p:nvPr/>
        </p:nvPicPr>
        <p:blipFill>
          <a:blip r:embed="rId7">
            <a:alphaModFix/>
          </a:blip>
          <a:stretch>
            <a:fillRect/>
          </a:stretch>
        </p:blipFill>
        <p:spPr>
          <a:xfrm>
            <a:off x="6" y="885436"/>
            <a:ext cx="490107" cy="50774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8"/>
        <p:cNvGrpSpPr/>
        <p:nvPr/>
      </p:nvGrpSpPr>
      <p:grpSpPr>
        <a:xfrm>
          <a:off x="0" y="0"/>
          <a:ext cx="0" cy="0"/>
          <a:chOff x="0" y="0"/>
          <a:chExt cx="0" cy="0"/>
        </a:xfrm>
      </p:grpSpPr>
      <p:pic>
        <p:nvPicPr>
          <p:cNvPr id="259" name="Google Shape;259;p29"/>
          <p:cNvPicPr preferRelativeResize="0"/>
          <p:nvPr/>
        </p:nvPicPr>
        <p:blipFill>
          <a:blip r:embed="rId2">
            <a:alphaModFix/>
          </a:blip>
          <a:stretch>
            <a:fillRect/>
          </a:stretch>
        </p:blipFill>
        <p:spPr>
          <a:xfrm rot="10800000">
            <a:off x="7332449" y="3074733"/>
            <a:ext cx="1735351" cy="2009109"/>
          </a:xfrm>
          <a:prstGeom prst="rect">
            <a:avLst/>
          </a:prstGeom>
          <a:noFill/>
          <a:ln>
            <a:noFill/>
          </a:ln>
        </p:spPr>
      </p:pic>
      <p:pic>
        <p:nvPicPr>
          <p:cNvPr id="260" name="Google Shape;260;p29"/>
          <p:cNvPicPr preferRelativeResize="0"/>
          <p:nvPr/>
        </p:nvPicPr>
        <p:blipFill>
          <a:blip r:embed="rId3">
            <a:alphaModFix/>
          </a:blip>
          <a:stretch>
            <a:fillRect/>
          </a:stretch>
        </p:blipFill>
        <p:spPr>
          <a:xfrm rot="10800000">
            <a:off x="75600" y="957797"/>
            <a:ext cx="396100" cy="422175"/>
          </a:xfrm>
          <a:prstGeom prst="rect">
            <a:avLst/>
          </a:prstGeom>
          <a:noFill/>
          <a:ln>
            <a:noFill/>
          </a:ln>
        </p:spPr>
      </p:pic>
      <p:pic>
        <p:nvPicPr>
          <p:cNvPr id="261" name="Google Shape;261;p29"/>
          <p:cNvPicPr preferRelativeResize="0"/>
          <p:nvPr/>
        </p:nvPicPr>
        <p:blipFill>
          <a:blip r:embed="rId4">
            <a:alphaModFix/>
          </a:blip>
          <a:stretch>
            <a:fillRect/>
          </a:stretch>
        </p:blipFill>
        <p:spPr>
          <a:xfrm flipH="1">
            <a:off x="174325" y="143625"/>
            <a:ext cx="802200" cy="619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Ramabhadra"/>
              <a:buNone/>
              <a:defRPr sz="3500" b="1">
                <a:solidFill>
                  <a:schemeClr val="dk1"/>
                </a:solidFill>
                <a:latin typeface="Ramabhadra"/>
                <a:ea typeface="Ramabhadra"/>
                <a:cs typeface="Ramabhadra"/>
                <a:sym typeface="Ramabhadr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74" r:id="rId7"/>
    <p:sldLayoutId id="214748367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ctrTitle"/>
          </p:nvPr>
        </p:nvSpPr>
        <p:spPr>
          <a:xfrm>
            <a:off x="719600" y="1330803"/>
            <a:ext cx="4962000" cy="20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900" dirty="0"/>
              <a:t> CASINO</a:t>
            </a:r>
            <a:r>
              <a:rPr lang="en" dirty="0"/>
              <a:t> </a:t>
            </a:r>
            <a:r>
              <a:rPr lang="en" sz="3500" dirty="0"/>
              <a:t>Number Guessing       Game</a:t>
            </a:r>
            <a:endParaRPr sz="3500" dirty="0"/>
          </a:p>
        </p:txBody>
      </p:sp>
      <p:sp>
        <p:nvSpPr>
          <p:cNvPr id="273" name="Google Shape;273;p33"/>
          <p:cNvSpPr txBox="1">
            <a:spLocks noGrp="1"/>
          </p:cNvSpPr>
          <p:nvPr>
            <p:ph type="subTitle" idx="1"/>
          </p:nvPr>
        </p:nvSpPr>
        <p:spPr>
          <a:xfrm>
            <a:off x="719600" y="3116826"/>
            <a:ext cx="3810000" cy="17799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Venna V Yuvan  AP22110010679</a:t>
            </a:r>
          </a:p>
          <a:p>
            <a:pPr marL="0" lvl="0" indent="0" algn="l" rtl="0">
              <a:spcBef>
                <a:spcPts val="0"/>
              </a:spcBef>
              <a:spcAft>
                <a:spcPts val="0"/>
              </a:spcAft>
              <a:buNone/>
            </a:pPr>
            <a:r>
              <a:rPr lang="en" dirty="0"/>
              <a:t>Rajat Roy            AP22110010673</a:t>
            </a:r>
          </a:p>
          <a:p>
            <a:pPr marL="0" lvl="0" indent="0" algn="l" rtl="0">
              <a:spcBef>
                <a:spcPts val="0"/>
              </a:spcBef>
              <a:spcAft>
                <a:spcPts val="0"/>
              </a:spcAft>
              <a:buNone/>
            </a:pPr>
            <a:r>
              <a:rPr lang="en" dirty="0"/>
              <a:t>Jeevan.K             AP22110010672</a:t>
            </a:r>
          </a:p>
          <a:p>
            <a:pPr marL="0" lvl="0" indent="0" algn="l" rtl="0">
              <a:spcBef>
                <a:spcPts val="0"/>
              </a:spcBef>
              <a:spcAft>
                <a:spcPts val="0"/>
              </a:spcAft>
              <a:buNone/>
            </a:pPr>
            <a:r>
              <a:rPr lang="en" dirty="0"/>
              <a:t>Sneha                 AP22110010669</a:t>
            </a:r>
          </a:p>
          <a:p>
            <a:pPr marL="0" lvl="0" indent="0" algn="l" rtl="0">
              <a:spcBef>
                <a:spcPts val="0"/>
              </a:spcBef>
              <a:spcAft>
                <a:spcPts val="0"/>
              </a:spcAft>
              <a:buNone/>
            </a:pPr>
            <a:r>
              <a:rPr lang="en" dirty="0"/>
              <a:t>Varshitha           AP221100106</a:t>
            </a:r>
          </a:p>
          <a:p>
            <a:pPr marL="0" lvl="0" indent="0" algn="l" rtl="0">
              <a:spcBef>
                <a:spcPts val="0"/>
              </a:spcBef>
              <a:spcAft>
                <a:spcPts val="0"/>
              </a:spcAft>
              <a:buNone/>
            </a:pPr>
            <a:r>
              <a:rPr lang="en" dirty="0"/>
              <a:t>Gayathri             AP221100106</a:t>
            </a:r>
          </a:p>
          <a:p>
            <a:pPr marL="0" lvl="0" indent="0" algn="l" rtl="0">
              <a:spcBef>
                <a:spcPts val="0"/>
              </a:spcBef>
              <a:spcAft>
                <a:spcPts val="0"/>
              </a:spcAft>
              <a:buNone/>
            </a:pPr>
            <a:endParaRPr dirty="0"/>
          </a:p>
        </p:txBody>
      </p:sp>
      <p:grpSp>
        <p:nvGrpSpPr>
          <p:cNvPr id="274" name="Google Shape;274;p33"/>
          <p:cNvGrpSpPr/>
          <p:nvPr/>
        </p:nvGrpSpPr>
        <p:grpSpPr>
          <a:xfrm>
            <a:off x="5576249" y="833211"/>
            <a:ext cx="3292410" cy="3477078"/>
            <a:chOff x="5576249" y="845431"/>
            <a:chExt cx="3292410" cy="3477078"/>
          </a:xfrm>
        </p:grpSpPr>
        <p:pic>
          <p:nvPicPr>
            <p:cNvPr id="275" name="Google Shape;275;p33"/>
            <p:cNvPicPr preferRelativeResize="0"/>
            <p:nvPr/>
          </p:nvPicPr>
          <p:blipFill>
            <a:blip r:embed="rId3">
              <a:alphaModFix/>
            </a:blip>
            <a:stretch>
              <a:fillRect/>
            </a:stretch>
          </p:blipFill>
          <p:spPr>
            <a:xfrm>
              <a:off x="7429100" y="894714"/>
              <a:ext cx="1001667" cy="946725"/>
            </a:xfrm>
            <a:prstGeom prst="rect">
              <a:avLst/>
            </a:prstGeom>
            <a:noFill/>
            <a:ln>
              <a:noFill/>
            </a:ln>
          </p:spPr>
        </p:pic>
        <p:grpSp>
          <p:nvGrpSpPr>
            <p:cNvPr id="276" name="Google Shape;276;p33"/>
            <p:cNvGrpSpPr/>
            <p:nvPr/>
          </p:nvGrpSpPr>
          <p:grpSpPr>
            <a:xfrm rot="-3523610">
              <a:off x="5853009" y="1489670"/>
              <a:ext cx="2738890" cy="2188600"/>
              <a:chOff x="787703" y="3164400"/>
              <a:chExt cx="2024505" cy="1617747"/>
            </a:xfrm>
          </p:grpSpPr>
          <p:pic>
            <p:nvPicPr>
              <p:cNvPr id="277" name="Google Shape;277;p33"/>
              <p:cNvPicPr preferRelativeResize="0"/>
              <p:nvPr/>
            </p:nvPicPr>
            <p:blipFill>
              <a:blip r:embed="rId4">
                <a:alphaModFix/>
              </a:blip>
              <a:stretch>
                <a:fillRect/>
              </a:stretch>
            </p:blipFill>
            <p:spPr>
              <a:xfrm>
                <a:off x="787703" y="3346648"/>
                <a:ext cx="944830" cy="978800"/>
              </a:xfrm>
              <a:prstGeom prst="rect">
                <a:avLst/>
              </a:prstGeom>
              <a:noFill/>
              <a:ln>
                <a:noFill/>
              </a:ln>
            </p:spPr>
          </p:pic>
          <p:pic>
            <p:nvPicPr>
              <p:cNvPr id="278" name="Google Shape;278;p33"/>
              <p:cNvPicPr preferRelativeResize="0"/>
              <p:nvPr/>
            </p:nvPicPr>
            <p:blipFill>
              <a:blip r:embed="rId5">
                <a:alphaModFix/>
              </a:blip>
              <a:stretch>
                <a:fillRect/>
              </a:stretch>
            </p:blipFill>
            <p:spPr>
              <a:xfrm>
                <a:off x="1155895" y="3164400"/>
                <a:ext cx="1656313" cy="1617747"/>
              </a:xfrm>
              <a:prstGeom prst="rect">
                <a:avLst/>
              </a:prstGeom>
              <a:noFill/>
              <a:ln>
                <a:noFill/>
              </a:ln>
            </p:spPr>
          </p:pic>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4394-1242-821D-4E00-7CC7835CBA59}"/>
              </a:ext>
            </a:extLst>
          </p:cNvPr>
          <p:cNvSpPr>
            <a:spLocks noGrp="1"/>
          </p:cNvSpPr>
          <p:nvPr>
            <p:ph type="title"/>
          </p:nvPr>
        </p:nvSpPr>
        <p:spPr/>
        <p:txBody>
          <a:bodyPr/>
          <a:lstStyle/>
          <a:p>
            <a:r>
              <a:rPr lang="en-US" dirty="0"/>
              <a:t>Flowchart</a:t>
            </a:r>
            <a:endParaRPr lang="en-IN" dirty="0"/>
          </a:p>
        </p:txBody>
      </p:sp>
      <p:sp>
        <p:nvSpPr>
          <p:cNvPr id="3" name="Title 2">
            <a:extLst>
              <a:ext uri="{FF2B5EF4-FFF2-40B4-BE49-F238E27FC236}">
                <a16:creationId xmlns:a16="http://schemas.microsoft.com/office/drawing/2014/main" id="{E59D271D-441E-E3EB-7D9B-242208995A6F}"/>
              </a:ext>
            </a:extLst>
          </p:cNvPr>
          <p:cNvSpPr>
            <a:spLocks noGrp="1"/>
          </p:cNvSpPr>
          <p:nvPr>
            <p:ph type="title" idx="2"/>
          </p:nvPr>
        </p:nvSpPr>
        <p:spPr/>
        <p:txBody>
          <a:bodyPr/>
          <a:lstStyle/>
          <a:p>
            <a:r>
              <a:rPr lang="en-US" dirty="0"/>
              <a:t>4</a:t>
            </a:r>
            <a:endParaRPr lang="en-IN" dirty="0"/>
          </a:p>
        </p:txBody>
      </p:sp>
      <p:sp>
        <p:nvSpPr>
          <p:cNvPr id="4" name="Subtitle 3">
            <a:extLst>
              <a:ext uri="{FF2B5EF4-FFF2-40B4-BE49-F238E27FC236}">
                <a16:creationId xmlns:a16="http://schemas.microsoft.com/office/drawing/2014/main" id="{C0278A98-06C5-0228-D935-820F698ED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0998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df, 1.15 MB">
            <a:extLst>
              <a:ext uri="{FF2B5EF4-FFF2-40B4-BE49-F238E27FC236}">
                <a16:creationId xmlns:a16="http://schemas.microsoft.com/office/drawing/2014/main" id="{9E80E637-10B7-0142-000E-AA09814F5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188" y="190500"/>
            <a:ext cx="566338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5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844C-F5AC-73D4-FB73-FCC8D7E41222}"/>
              </a:ext>
            </a:extLst>
          </p:cNvPr>
          <p:cNvSpPr>
            <a:spLocks noGrp="1"/>
          </p:cNvSpPr>
          <p:nvPr>
            <p:ph type="title"/>
          </p:nvPr>
        </p:nvSpPr>
        <p:spPr/>
        <p:txBody>
          <a:bodyPr/>
          <a:lstStyle/>
          <a:p>
            <a:r>
              <a:rPr lang="en-US" dirty="0"/>
              <a:t>Methodology</a:t>
            </a:r>
            <a:endParaRPr lang="en-IN" dirty="0"/>
          </a:p>
        </p:txBody>
      </p:sp>
      <p:sp>
        <p:nvSpPr>
          <p:cNvPr id="3" name="Title 2">
            <a:extLst>
              <a:ext uri="{FF2B5EF4-FFF2-40B4-BE49-F238E27FC236}">
                <a16:creationId xmlns:a16="http://schemas.microsoft.com/office/drawing/2014/main" id="{66B8E8CE-300F-926E-944E-EDBDB16BFF69}"/>
              </a:ext>
            </a:extLst>
          </p:cNvPr>
          <p:cNvSpPr>
            <a:spLocks noGrp="1"/>
          </p:cNvSpPr>
          <p:nvPr>
            <p:ph type="title" idx="2"/>
          </p:nvPr>
        </p:nvSpPr>
        <p:spPr/>
        <p:txBody>
          <a:bodyPr/>
          <a:lstStyle/>
          <a:p>
            <a:r>
              <a:rPr lang="en-US" dirty="0"/>
              <a:t>5</a:t>
            </a:r>
            <a:endParaRPr lang="en-IN" dirty="0"/>
          </a:p>
        </p:txBody>
      </p:sp>
      <p:sp>
        <p:nvSpPr>
          <p:cNvPr id="4" name="Subtitle 3">
            <a:extLst>
              <a:ext uri="{FF2B5EF4-FFF2-40B4-BE49-F238E27FC236}">
                <a16:creationId xmlns:a16="http://schemas.microsoft.com/office/drawing/2014/main" id="{50B56A24-AE47-689E-2D25-2BA2C3B344A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5377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45AB-E6AE-336C-E368-7983605BB2A8}"/>
              </a:ext>
            </a:extLst>
          </p:cNvPr>
          <p:cNvSpPr>
            <a:spLocks noGrp="1"/>
          </p:cNvSpPr>
          <p:nvPr>
            <p:ph type="title"/>
          </p:nvPr>
        </p:nvSpPr>
        <p:spPr>
          <a:xfrm>
            <a:off x="713550" y="363794"/>
            <a:ext cx="6192900" cy="4149211"/>
          </a:xfrm>
        </p:spPr>
        <p:txBody>
          <a:bodyPr/>
          <a:lstStyle/>
          <a:p>
            <a:r>
              <a:rPr lang="en-US" sz="1400" b="0" dirty="0">
                <a:latin typeface="Work Sans" pitchFamily="2" charset="0"/>
              </a:rPr>
              <a:t>1. Game Concept and Rules:</a:t>
            </a:r>
            <a:br>
              <a:rPr lang="en-US" sz="1400" b="0" dirty="0">
                <a:latin typeface="Work Sans" pitchFamily="2" charset="0"/>
              </a:rPr>
            </a:br>
            <a:r>
              <a:rPr lang="en-US" sz="1400" b="0" dirty="0">
                <a:latin typeface="Work Sans" pitchFamily="2" charset="0"/>
              </a:rPr>
              <a:t>Define the concept of the number guessing game. Decide on the game's objectives, rules, and any variations you want to include.</a:t>
            </a:r>
            <a:br>
              <a:rPr lang="en-US" sz="1400" b="0" dirty="0">
                <a:latin typeface="Work Sans" pitchFamily="2" charset="0"/>
              </a:rPr>
            </a:br>
            <a:r>
              <a:rPr lang="en-US" sz="1400" b="0" dirty="0">
                <a:latin typeface="Work Sans" pitchFamily="2" charset="0"/>
              </a:rPr>
              <a:t>Determine whether there will be a unique winning number or if it will change with each round.</a:t>
            </a:r>
            <a:br>
              <a:rPr lang="en-US" sz="1400" b="0" dirty="0">
                <a:latin typeface="Work Sans" pitchFamily="2" charset="0"/>
              </a:rPr>
            </a:br>
            <a:br>
              <a:rPr lang="en-US" sz="1400" b="0" dirty="0">
                <a:latin typeface="Work Sans" pitchFamily="2" charset="0"/>
              </a:rPr>
            </a:br>
            <a:r>
              <a:rPr lang="en-US" sz="1400" b="0" dirty="0">
                <a:latin typeface="Work Sans" pitchFamily="2" charset="0"/>
              </a:rPr>
              <a:t>2. Software and Hardware Setup:</a:t>
            </a:r>
            <a:br>
              <a:rPr lang="en-US" sz="1400" b="0" dirty="0">
                <a:latin typeface="Work Sans" pitchFamily="2" charset="0"/>
              </a:rPr>
            </a:br>
            <a:r>
              <a:rPr lang="en-US" sz="1400" b="0" dirty="0">
                <a:latin typeface="Work Sans" pitchFamily="2" charset="0"/>
              </a:rPr>
              <a:t> The hardware required to run the game, random number generators, and player terminals.</a:t>
            </a:r>
            <a:br>
              <a:rPr lang="en-US" sz="1400" b="0" dirty="0">
                <a:latin typeface="Work Sans" pitchFamily="2" charset="0"/>
              </a:rPr>
            </a:br>
            <a:br>
              <a:rPr lang="en-US" sz="1400" b="0" dirty="0">
                <a:latin typeface="Work Sans" pitchFamily="2" charset="0"/>
              </a:rPr>
            </a:br>
            <a:r>
              <a:rPr lang="en-US" sz="1400" b="0" dirty="0">
                <a:latin typeface="Work Sans" pitchFamily="2" charset="0"/>
              </a:rPr>
              <a:t>3. Random Number Generation:</a:t>
            </a:r>
            <a:br>
              <a:rPr lang="en-US" sz="1400" b="0" dirty="0">
                <a:latin typeface="Work Sans" pitchFamily="2" charset="0"/>
              </a:rPr>
            </a:br>
            <a:r>
              <a:rPr lang="en-US" sz="1400" b="0" dirty="0">
                <a:latin typeface="Work Sans" pitchFamily="2" charset="0"/>
              </a:rPr>
              <a:t>Implementation of a secure and fair random number generation system. This is crucial to ensure that the game is not biased or rigged.</a:t>
            </a:r>
            <a:br>
              <a:rPr lang="en-US" sz="1400" b="0" dirty="0">
                <a:latin typeface="Work Sans" pitchFamily="2" charset="0"/>
              </a:rPr>
            </a:br>
            <a:br>
              <a:rPr lang="en-US" sz="1400" b="0" dirty="0">
                <a:latin typeface="Work Sans" pitchFamily="2" charset="0"/>
              </a:rPr>
            </a:br>
            <a:r>
              <a:rPr lang="en-US" sz="1400" b="0" dirty="0">
                <a:latin typeface="Work Sans" pitchFamily="2" charset="0"/>
              </a:rPr>
              <a:t>4. Player Accounts:</a:t>
            </a:r>
            <a:br>
              <a:rPr lang="en-US" sz="1400" b="0" dirty="0">
                <a:latin typeface="Work Sans" pitchFamily="2" charset="0"/>
              </a:rPr>
            </a:br>
            <a:r>
              <a:rPr lang="en-US" sz="1400" b="0" dirty="0">
                <a:latin typeface="Work Sans" pitchFamily="2" charset="0"/>
              </a:rPr>
              <a:t>Storing player details for their games, which includes its name and the amount of money that is present in the account.</a:t>
            </a:r>
            <a:br>
              <a:rPr lang="en-US" sz="1400" b="0" dirty="0">
                <a:latin typeface="Work Sans" pitchFamily="2" charset="0"/>
              </a:rPr>
            </a:br>
            <a:br>
              <a:rPr lang="en-US" sz="1400" b="0" dirty="0">
                <a:latin typeface="Work Sans" pitchFamily="2" charset="0"/>
              </a:rPr>
            </a:br>
            <a:r>
              <a:rPr lang="en-US" sz="1400" b="0" dirty="0">
                <a:latin typeface="Work Sans" pitchFamily="2" charset="0"/>
              </a:rPr>
              <a:t>5. Betting Mechanism:</a:t>
            </a:r>
            <a:br>
              <a:rPr lang="en-US" sz="1400" b="0" dirty="0">
                <a:latin typeface="Work Sans" pitchFamily="2" charset="0"/>
              </a:rPr>
            </a:br>
            <a:r>
              <a:rPr lang="en-US" sz="1400" b="0" dirty="0">
                <a:latin typeface="Work Sans" pitchFamily="2" charset="0"/>
              </a:rPr>
              <a:t>Creating a system for players to place bets using virtual or real currency, depending on the casino's policies. Defining the payout structure for correct </a:t>
            </a:r>
            <a:r>
              <a:rPr lang="en-US" sz="1400" b="0" dirty="0" err="1">
                <a:latin typeface="Work Sans" pitchFamily="2" charset="0"/>
              </a:rPr>
              <a:t>guesse</a:t>
            </a:r>
            <a:r>
              <a:rPr lang="en-US" sz="1400" b="0" dirty="0">
                <a:latin typeface="Work Sans" pitchFamily="2" charset="0"/>
              </a:rPr>
              <a:t>.</a:t>
            </a:r>
            <a:br>
              <a:rPr lang="en-US" sz="1400" b="0" dirty="0">
                <a:latin typeface="Work Sans" pitchFamily="2" charset="0"/>
              </a:rPr>
            </a:br>
            <a:endParaRPr lang="en-IN" sz="1400" b="0" dirty="0">
              <a:latin typeface="Work Sans" pitchFamily="2" charset="0"/>
            </a:endParaRPr>
          </a:p>
        </p:txBody>
      </p:sp>
    </p:spTree>
    <p:extLst>
      <p:ext uri="{BB962C8B-B14F-4D97-AF65-F5344CB8AC3E}">
        <p14:creationId xmlns:p14="http://schemas.microsoft.com/office/powerpoint/2010/main" val="91229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4AD3-D529-C68B-2CAE-728A90887915}"/>
              </a:ext>
            </a:extLst>
          </p:cNvPr>
          <p:cNvSpPr>
            <a:spLocks noGrp="1"/>
          </p:cNvSpPr>
          <p:nvPr>
            <p:ph type="title"/>
          </p:nvPr>
        </p:nvSpPr>
        <p:spPr>
          <a:xfrm>
            <a:off x="713550" y="117987"/>
            <a:ext cx="6192900" cy="4876799"/>
          </a:xfrm>
        </p:spPr>
        <p:txBody>
          <a:bodyPr/>
          <a:lstStyle/>
          <a:p>
            <a:r>
              <a:rPr lang="en-US" sz="1400" b="0" dirty="0">
                <a:latin typeface="Work Sans" pitchFamily="2" charset="0"/>
              </a:rPr>
              <a:t>6. Game Interface:</a:t>
            </a:r>
            <a:br>
              <a:rPr lang="en-US" sz="1400" b="0" dirty="0">
                <a:latin typeface="Work Sans" pitchFamily="2" charset="0"/>
              </a:rPr>
            </a:br>
            <a:r>
              <a:rPr lang="en-US" sz="1400" b="0" dirty="0">
                <a:latin typeface="Work Sans" pitchFamily="2" charset="0"/>
              </a:rPr>
              <a:t>Designing an intuitive and user-friendly game interface that allows players to input their guesses and place bets.</a:t>
            </a:r>
            <a:br>
              <a:rPr lang="en-US" sz="1400" b="0" dirty="0">
                <a:latin typeface="Work Sans" pitchFamily="2" charset="0"/>
              </a:rPr>
            </a:br>
            <a:r>
              <a:rPr lang="en-US" sz="1400" b="0" dirty="0">
                <a:latin typeface="Work Sans" pitchFamily="2" charset="0"/>
              </a:rPr>
              <a:t>Including features like a display of the winning number, and a history of previous rounds.</a:t>
            </a:r>
            <a:br>
              <a:rPr lang="en-US" sz="1400" b="0" dirty="0">
                <a:latin typeface="Work Sans" pitchFamily="2" charset="0"/>
              </a:rPr>
            </a:br>
            <a:br>
              <a:rPr lang="en-US" sz="1400" b="0" dirty="0">
                <a:latin typeface="Work Sans" pitchFamily="2" charset="0"/>
              </a:rPr>
            </a:br>
            <a:r>
              <a:rPr lang="en-US" sz="1400" b="0" dirty="0">
                <a:latin typeface="Work Sans" pitchFamily="2" charset="0"/>
              </a:rPr>
              <a:t>7. Game Logic:</a:t>
            </a:r>
            <a:br>
              <a:rPr lang="en-US" sz="1400" b="0" dirty="0">
                <a:latin typeface="Work Sans" pitchFamily="2" charset="0"/>
              </a:rPr>
            </a:br>
            <a:r>
              <a:rPr lang="en-US" sz="1400" b="0" dirty="0">
                <a:latin typeface="Work Sans" pitchFamily="2" charset="0"/>
              </a:rPr>
              <a:t>Implement the core game logic, including the generation of the winning number for each round.</a:t>
            </a:r>
            <a:br>
              <a:rPr lang="en-US" sz="1400" b="0" dirty="0">
                <a:latin typeface="Work Sans" pitchFamily="2" charset="0"/>
              </a:rPr>
            </a:br>
            <a:r>
              <a:rPr lang="en-US" sz="1400" b="0" dirty="0">
                <a:latin typeface="Work Sans" pitchFamily="2" charset="0"/>
              </a:rPr>
              <a:t>Determine the algorithm for calculating payouts based on the player's bet and the correctness of their guess.</a:t>
            </a:r>
            <a:br>
              <a:rPr lang="en-US" sz="1400" b="0" dirty="0">
                <a:latin typeface="Work Sans" pitchFamily="2" charset="0"/>
              </a:rPr>
            </a:br>
            <a:br>
              <a:rPr lang="en-US" sz="1400" b="0" dirty="0">
                <a:latin typeface="Work Sans" pitchFamily="2" charset="0"/>
              </a:rPr>
            </a:br>
            <a:r>
              <a:rPr lang="en-US" sz="1400" b="0" dirty="0">
                <a:latin typeface="Work Sans" pitchFamily="2" charset="0"/>
              </a:rPr>
              <a:t>8. Player Support:</a:t>
            </a:r>
            <a:br>
              <a:rPr lang="en-US" sz="1400" b="0" dirty="0">
                <a:latin typeface="Work Sans" pitchFamily="2" charset="0"/>
              </a:rPr>
            </a:br>
            <a:r>
              <a:rPr lang="en-US" sz="1400" b="0" dirty="0">
                <a:latin typeface="Work Sans" pitchFamily="2" charset="0"/>
              </a:rPr>
              <a:t>Providing customer support for players who have questions, encounter issues, or need assistance with the game.</a:t>
            </a:r>
            <a:br>
              <a:rPr lang="en-US" sz="1400" b="0" dirty="0">
                <a:latin typeface="Work Sans" pitchFamily="2" charset="0"/>
              </a:rPr>
            </a:br>
            <a:br>
              <a:rPr lang="en-US" sz="1400" b="0" dirty="0">
                <a:latin typeface="Work Sans" pitchFamily="2" charset="0"/>
              </a:rPr>
            </a:br>
            <a:r>
              <a:rPr lang="en-US" sz="1400" b="0" dirty="0">
                <a:latin typeface="Work Sans" pitchFamily="2" charset="0"/>
              </a:rPr>
              <a:t>9. Responsible Gameplay: </a:t>
            </a:r>
            <a:br>
              <a:rPr lang="en-US" sz="1400" b="0" dirty="0">
                <a:latin typeface="Work Sans" pitchFamily="2" charset="0"/>
              </a:rPr>
            </a:br>
            <a:r>
              <a:rPr lang="en-US" sz="1400" b="0" dirty="0">
                <a:latin typeface="Work Sans" pitchFamily="2" charset="0"/>
              </a:rPr>
              <a:t>Promote responsible gaming by providing resources and information on gaming addiction and setting limits for players.</a:t>
            </a:r>
            <a:endParaRPr lang="en-IN" sz="1400" b="0" dirty="0">
              <a:latin typeface="Work Sans" pitchFamily="2" charset="0"/>
            </a:endParaRPr>
          </a:p>
        </p:txBody>
      </p:sp>
    </p:spTree>
    <p:extLst>
      <p:ext uri="{BB962C8B-B14F-4D97-AF65-F5344CB8AC3E}">
        <p14:creationId xmlns:p14="http://schemas.microsoft.com/office/powerpoint/2010/main" val="61323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EBF7-C68A-B379-A31B-86524BA628DC}"/>
              </a:ext>
            </a:extLst>
          </p:cNvPr>
          <p:cNvSpPr>
            <a:spLocks noGrp="1"/>
          </p:cNvSpPr>
          <p:nvPr>
            <p:ph type="ctrTitle"/>
          </p:nvPr>
        </p:nvSpPr>
        <p:spPr/>
        <p:txBody>
          <a:bodyPr/>
          <a:lstStyle/>
          <a:p>
            <a:r>
              <a:rPr lang="en-US" dirty="0"/>
              <a:t>Thank you</a:t>
            </a:r>
            <a:endParaRPr lang="en-IN" dirty="0"/>
          </a:p>
        </p:txBody>
      </p:sp>
    </p:spTree>
    <p:extLst>
      <p:ext uri="{BB962C8B-B14F-4D97-AF65-F5344CB8AC3E}">
        <p14:creationId xmlns:p14="http://schemas.microsoft.com/office/powerpoint/2010/main" val="3803083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idx="9"/>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93" name="Google Shape;293;p35"/>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exactly is the project about…</a:t>
            </a:r>
            <a:endParaRPr dirty="0"/>
          </a:p>
        </p:txBody>
      </p:sp>
      <p:sp>
        <p:nvSpPr>
          <p:cNvPr id="294" name="Google Shape;294;p35"/>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295" name="Google Shape;295;p35"/>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 Outline for the whole project.</a:t>
            </a:r>
            <a:endParaRPr dirty="0"/>
          </a:p>
        </p:txBody>
      </p:sp>
      <p:sp>
        <p:nvSpPr>
          <p:cNvPr id="296" name="Google Shape;296;p35"/>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297" name="Google Shape;297;p35"/>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Process of the attaining the project</a:t>
            </a:r>
            <a:endParaRPr dirty="0"/>
          </a:p>
        </p:txBody>
      </p:sp>
      <p:sp>
        <p:nvSpPr>
          <p:cNvPr id="298" name="Google Shape;298;p35"/>
          <p:cNvSpPr txBox="1">
            <a:spLocks noGrp="1"/>
          </p:cNvSpPr>
          <p:nvPr>
            <p:ph type="title" idx="4"/>
          </p:nvPr>
        </p:nvSpPr>
        <p:spPr>
          <a:xfrm flipH="1">
            <a:off x="5559533" y="1391208"/>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INFORMATION</a:t>
            </a:r>
            <a:endParaRPr dirty="0"/>
          </a:p>
        </p:txBody>
      </p:sp>
      <p:sp>
        <p:nvSpPr>
          <p:cNvPr id="299" name="Google Shape;299;p35"/>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DFD</a:t>
            </a:r>
            <a:endParaRPr dirty="0"/>
          </a:p>
        </p:txBody>
      </p:sp>
      <p:sp>
        <p:nvSpPr>
          <p:cNvPr id="300" name="Google Shape;300;p35"/>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Flow Diagram</a:t>
            </a:r>
            <a:endParaRPr dirty="0"/>
          </a:p>
        </p:txBody>
      </p:sp>
      <p:sp>
        <p:nvSpPr>
          <p:cNvPr id="303" name="Google Shape;303;p35"/>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FLOWCHART</a:t>
            </a:r>
            <a:endParaRPr dirty="0"/>
          </a:p>
        </p:txBody>
      </p:sp>
      <p:sp>
        <p:nvSpPr>
          <p:cNvPr id="304" name="Google Shape;304;p35"/>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Step-to-Step Arrangement</a:t>
            </a:r>
            <a:endParaRPr dirty="0"/>
          </a:p>
        </p:txBody>
      </p:sp>
      <p:sp>
        <p:nvSpPr>
          <p:cNvPr id="305" name="Google Shape;305;p35"/>
          <p:cNvSpPr txBox="1">
            <a:spLocks noGrp="1"/>
          </p:cNvSpPr>
          <p:nvPr>
            <p:ph type="title" idx="6"/>
          </p:nvPr>
        </p:nvSpPr>
        <p:spPr>
          <a:xfrm>
            <a:off x="713167"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06" name="Google Shape;306;p35"/>
          <p:cNvSpPr txBox="1">
            <a:spLocks noGrp="1"/>
          </p:cNvSpPr>
          <p:nvPr>
            <p:ph type="title" idx="19"/>
          </p:nvPr>
        </p:nvSpPr>
        <p:spPr>
          <a:xfrm>
            <a:off x="713167"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7" name="Google Shape;307;p35"/>
          <p:cNvSpPr txBox="1">
            <a:spLocks noGrp="1"/>
          </p:cNvSpPr>
          <p:nvPr>
            <p:ph type="title" idx="7"/>
          </p:nvPr>
        </p:nvSpPr>
        <p:spPr>
          <a:xfrm flipH="1">
            <a:off x="4640676"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8" name="Google Shape;308;p35"/>
          <p:cNvSpPr txBox="1">
            <a:spLocks noGrp="1"/>
          </p:cNvSpPr>
          <p:nvPr>
            <p:ph type="title" idx="20"/>
          </p:nvPr>
        </p:nvSpPr>
        <p:spPr>
          <a:xfrm flipH="1">
            <a:off x="4640676"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09" name="Google Shape;309;p35"/>
          <p:cNvSpPr txBox="1">
            <a:spLocks noGrp="1"/>
          </p:cNvSpPr>
          <p:nvPr>
            <p:ph type="title" idx="8"/>
          </p:nvPr>
        </p:nvSpPr>
        <p:spPr>
          <a:xfrm>
            <a:off x="713167" y="3699672"/>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pic>
        <p:nvPicPr>
          <p:cNvPr id="311" name="Google Shape;311;p35"/>
          <p:cNvPicPr preferRelativeResize="0"/>
          <p:nvPr/>
        </p:nvPicPr>
        <p:blipFill rotWithShape="1">
          <a:blip r:embed="rId3">
            <a:alphaModFix/>
          </a:blip>
          <a:srcRect/>
          <a:stretch/>
        </p:blipFill>
        <p:spPr>
          <a:xfrm>
            <a:off x="7889325" y="174025"/>
            <a:ext cx="1147400" cy="108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041000" y="2604684"/>
            <a:ext cx="70620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endParaRPr dirty="0"/>
          </a:p>
        </p:txBody>
      </p:sp>
      <p:sp>
        <p:nvSpPr>
          <p:cNvPr id="317" name="Google Shape;317;p36"/>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18" name="Google Shape;318;p36"/>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319" name="Google Shape;319;p36"/>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7"/>
          <p:cNvPicPr preferRelativeResize="0"/>
          <p:nvPr/>
        </p:nvPicPr>
        <p:blipFill>
          <a:blip r:embed="rId3">
            <a:alphaModFix/>
          </a:blip>
          <a:stretch>
            <a:fillRect/>
          </a:stretch>
        </p:blipFill>
        <p:spPr>
          <a:xfrm rot="10800000">
            <a:off x="3413949" y="106915"/>
            <a:ext cx="2013226" cy="2007119"/>
          </a:xfrm>
          <a:prstGeom prst="rect">
            <a:avLst/>
          </a:prstGeom>
          <a:noFill/>
          <a:ln>
            <a:noFill/>
          </a:ln>
        </p:spPr>
      </p:pic>
      <p:pic>
        <p:nvPicPr>
          <p:cNvPr id="326" name="Google Shape;326;p37"/>
          <p:cNvPicPr preferRelativeResize="0"/>
          <p:nvPr/>
        </p:nvPicPr>
        <p:blipFill>
          <a:blip r:embed="rId4">
            <a:alphaModFix/>
          </a:blip>
          <a:stretch>
            <a:fillRect/>
          </a:stretch>
        </p:blipFill>
        <p:spPr>
          <a:xfrm rot="10800000">
            <a:off x="4780375" y="568873"/>
            <a:ext cx="524625" cy="559150"/>
          </a:xfrm>
          <a:prstGeom prst="rect">
            <a:avLst/>
          </a:prstGeom>
          <a:noFill/>
          <a:ln>
            <a:noFill/>
          </a:ln>
        </p:spPr>
      </p:pic>
      <p:sp>
        <p:nvSpPr>
          <p:cNvPr id="327" name="Google Shape;327;p37"/>
          <p:cNvSpPr txBox="1">
            <a:spLocks noGrp="1"/>
          </p:cNvSpPr>
          <p:nvPr>
            <p:ph type="title"/>
          </p:nvPr>
        </p:nvSpPr>
        <p:spPr>
          <a:xfrm>
            <a:off x="974791" y="161926"/>
            <a:ext cx="7194000" cy="1348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t>.</a:t>
            </a:r>
            <a:endParaRPr sz="800" dirty="0"/>
          </a:p>
        </p:txBody>
      </p:sp>
      <p:sp>
        <p:nvSpPr>
          <p:cNvPr id="328" name="Google Shape;328;p37"/>
          <p:cNvSpPr txBox="1">
            <a:spLocks noGrp="1"/>
          </p:cNvSpPr>
          <p:nvPr>
            <p:ph type="subTitle" idx="1"/>
          </p:nvPr>
        </p:nvSpPr>
        <p:spPr>
          <a:xfrm>
            <a:off x="975209" y="568873"/>
            <a:ext cx="7194000" cy="40057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"Number Guessing Game" project is a C++ application that provides an interactive and entertaining experience for users by challenging them to guess a randomly generated number within a specified range. The game offers a user-friendly command-line interface and allows players to set the difficulty level, such as the range of numbers to guess from. The project leverages fundamental programming concepts like conditional statements, loops, and random number generation.</a:t>
            </a:r>
            <a:endParaRPr dirty="0"/>
          </a:p>
        </p:txBody>
      </p:sp>
      <p:pic>
        <p:nvPicPr>
          <p:cNvPr id="329" name="Google Shape;329;p37"/>
          <p:cNvPicPr preferRelativeResize="0"/>
          <p:nvPr/>
        </p:nvPicPr>
        <p:blipFill>
          <a:blip r:embed="rId5">
            <a:alphaModFix/>
          </a:blip>
          <a:stretch>
            <a:fillRect/>
          </a:stretch>
        </p:blipFill>
        <p:spPr>
          <a:xfrm flipH="1">
            <a:off x="713226" y="296775"/>
            <a:ext cx="864050" cy="667150"/>
          </a:xfrm>
          <a:prstGeom prst="rect">
            <a:avLst/>
          </a:prstGeom>
          <a:noFill/>
          <a:ln>
            <a:noFill/>
          </a:ln>
        </p:spPr>
      </p:pic>
      <p:pic>
        <p:nvPicPr>
          <p:cNvPr id="330" name="Google Shape;330;p37"/>
          <p:cNvPicPr preferRelativeResize="0"/>
          <p:nvPr/>
        </p:nvPicPr>
        <p:blipFill>
          <a:blip r:embed="rId6">
            <a:alphaModFix/>
          </a:blip>
          <a:stretch>
            <a:fillRect/>
          </a:stretch>
        </p:blipFill>
        <p:spPr>
          <a:xfrm>
            <a:off x="7372350" y="4067175"/>
            <a:ext cx="1204286"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78CE-51F4-AB3E-CFF9-D01A0987D9A6}"/>
              </a:ext>
            </a:extLst>
          </p:cNvPr>
          <p:cNvSpPr>
            <a:spLocks noGrp="1"/>
          </p:cNvSpPr>
          <p:nvPr>
            <p:ph type="title"/>
          </p:nvPr>
        </p:nvSpPr>
        <p:spPr>
          <a:xfrm>
            <a:off x="811873" y="383457"/>
            <a:ext cx="7447224" cy="4395020"/>
          </a:xfrm>
        </p:spPr>
        <p:txBody>
          <a:bodyPr/>
          <a:lstStyle/>
          <a:p>
            <a:r>
              <a:rPr lang="en-US" sz="1400" b="0" dirty="0">
                <a:latin typeface="Work Sans" pitchFamily="2" charset="0"/>
              </a:rPr>
              <a:t>Key features of the "Number Guessing Game" project include:</a:t>
            </a:r>
            <a:br>
              <a:rPr lang="en-US" sz="1400" b="0" dirty="0">
                <a:latin typeface="Work Sans" pitchFamily="2" charset="0"/>
              </a:rPr>
            </a:br>
            <a:br>
              <a:rPr lang="en-US" sz="1400" b="0" dirty="0">
                <a:latin typeface="Work Sans" pitchFamily="2" charset="0"/>
              </a:rPr>
            </a:br>
            <a:r>
              <a:rPr lang="en-US" sz="1400" b="0" dirty="0">
                <a:latin typeface="Work Sans" pitchFamily="2" charset="0"/>
              </a:rPr>
              <a:t>User-Friendly Interface: The game presents a clear and concise command-line interface that guides the user through the game, making it easy to understand and play. </a:t>
            </a:r>
            <a:br>
              <a:rPr lang="en-US" sz="1400" b="0" dirty="0">
                <a:latin typeface="Work Sans" pitchFamily="2" charset="0"/>
              </a:rPr>
            </a:br>
            <a:br>
              <a:rPr lang="en-US" sz="1400" b="0" dirty="0">
                <a:latin typeface="Work Sans" pitchFamily="2" charset="0"/>
              </a:rPr>
            </a:br>
            <a:r>
              <a:rPr lang="en-US" sz="1400" b="0" dirty="0">
                <a:latin typeface="Work Sans" pitchFamily="2" charset="0"/>
              </a:rPr>
              <a:t>Random Number Generation: </a:t>
            </a:r>
            <a:br>
              <a:rPr lang="en-US" sz="1400" b="0" dirty="0">
                <a:latin typeface="Work Sans" pitchFamily="2" charset="0"/>
              </a:rPr>
            </a:br>
            <a:r>
              <a:rPr lang="en-US" sz="1400" b="0" dirty="0">
                <a:latin typeface="Work Sans" pitchFamily="2" charset="0"/>
              </a:rPr>
              <a:t>The project utilizes the C++ standard library to generate a random number within the chosen range, ensuring a different experience in each game session.</a:t>
            </a:r>
            <a:br>
              <a:rPr lang="en-US" sz="1400" b="0" dirty="0">
                <a:latin typeface="Work Sans" pitchFamily="2" charset="0"/>
              </a:rPr>
            </a:br>
            <a:br>
              <a:rPr lang="en-US" sz="1400" b="0" dirty="0">
                <a:latin typeface="Work Sans" pitchFamily="2" charset="0"/>
              </a:rPr>
            </a:br>
            <a:r>
              <a:rPr lang="en-US" sz="1400" b="0" dirty="0">
                <a:latin typeface="Work Sans" pitchFamily="2" charset="0"/>
              </a:rPr>
              <a:t>Difficulty Levels: Players can select from different difficulty levels by specifying the range of numbers to guess from, making the game suitable for users of all ages and skill levels.</a:t>
            </a:r>
            <a:br>
              <a:rPr lang="en-US" sz="1400" b="0" dirty="0">
                <a:latin typeface="Work Sans" pitchFamily="2" charset="0"/>
              </a:rPr>
            </a:br>
            <a:br>
              <a:rPr lang="en-US" sz="1400" b="0" dirty="0">
                <a:latin typeface="Work Sans" pitchFamily="2" charset="0"/>
              </a:rPr>
            </a:br>
            <a:r>
              <a:rPr lang="en-US" sz="1400" b="0" dirty="0">
                <a:latin typeface="Work Sans" pitchFamily="2" charset="0"/>
              </a:rPr>
              <a:t>Feedback and Scoring: The game provides feedback to the player after each guess, indicating whether the guess is too high or too low. It also keeps track of the number of attempts and calculates a score based on the player's performance.</a:t>
            </a:r>
            <a:br>
              <a:rPr lang="en-US" sz="1400" b="0" dirty="0">
                <a:latin typeface="Work Sans" pitchFamily="2" charset="0"/>
              </a:rPr>
            </a:br>
            <a:br>
              <a:rPr lang="en-US" sz="1400" b="0" dirty="0">
                <a:latin typeface="Work Sans" pitchFamily="2" charset="0"/>
              </a:rPr>
            </a:br>
            <a:r>
              <a:rPr lang="en-US" sz="1400" b="0" dirty="0" err="1">
                <a:latin typeface="Work Sans" pitchFamily="2" charset="0"/>
              </a:rPr>
              <a:t>Replayability</a:t>
            </a:r>
            <a:r>
              <a:rPr lang="en-US" sz="1400" b="0" dirty="0">
                <a:latin typeface="Work Sans" pitchFamily="2" charset="0"/>
              </a:rPr>
              <a:t>: After each game, players have the option to replay the game with the same or different settings, encouraging repeated engagement.</a:t>
            </a:r>
            <a:br>
              <a:rPr lang="en-US" sz="1400" b="0" dirty="0">
                <a:latin typeface="Work Sans" pitchFamily="2" charset="0"/>
              </a:rPr>
            </a:br>
            <a:br>
              <a:rPr lang="en-US" sz="1400" b="0" dirty="0">
                <a:latin typeface="Work Sans" pitchFamily="2" charset="0"/>
              </a:rPr>
            </a:br>
            <a:r>
              <a:rPr lang="en-US" sz="1400" b="0" dirty="0">
                <a:latin typeface="Work Sans" pitchFamily="2" charset="0"/>
              </a:rPr>
              <a:t>This project not only offers entertainment but also serves as a practical demonstration of core C++ programming concepts. It can be extended and customized to include additional features and challenges, making it an excellent learning resource and a fun pastime for users.</a:t>
            </a:r>
            <a:endParaRPr lang="en-IN" sz="1400" b="0" dirty="0">
              <a:latin typeface="Work Sans" pitchFamily="2" charset="0"/>
            </a:endParaRPr>
          </a:p>
        </p:txBody>
      </p:sp>
    </p:spTree>
    <p:extLst>
      <p:ext uri="{BB962C8B-B14F-4D97-AF65-F5344CB8AC3E}">
        <p14:creationId xmlns:p14="http://schemas.microsoft.com/office/powerpoint/2010/main" val="75113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EA87-13D7-0E06-0FE9-2345E6340534}"/>
              </a:ext>
            </a:extLst>
          </p:cNvPr>
          <p:cNvSpPr>
            <a:spLocks noGrp="1"/>
          </p:cNvSpPr>
          <p:nvPr>
            <p:ph type="title"/>
          </p:nvPr>
        </p:nvSpPr>
        <p:spPr/>
        <p:txBody>
          <a:bodyPr/>
          <a:lstStyle/>
          <a:p>
            <a:r>
              <a:rPr lang="en-US" dirty="0"/>
              <a:t>INFORMATION</a:t>
            </a:r>
            <a:endParaRPr lang="en-IN" dirty="0"/>
          </a:p>
        </p:txBody>
      </p:sp>
      <p:sp>
        <p:nvSpPr>
          <p:cNvPr id="3" name="Title 2">
            <a:extLst>
              <a:ext uri="{FF2B5EF4-FFF2-40B4-BE49-F238E27FC236}">
                <a16:creationId xmlns:a16="http://schemas.microsoft.com/office/drawing/2014/main" id="{E1E44051-9F4A-FE63-AA70-84E6ECC17B87}"/>
              </a:ext>
            </a:extLst>
          </p:cNvPr>
          <p:cNvSpPr>
            <a:spLocks noGrp="1"/>
          </p:cNvSpPr>
          <p:nvPr>
            <p:ph type="title" idx="2"/>
          </p:nvPr>
        </p:nvSpPr>
        <p:spPr/>
        <p:txBody>
          <a:bodyPr/>
          <a:lstStyle/>
          <a:p>
            <a:r>
              <a:rPr lang="en-US" dirty="0"/>
              <a:t>2</a:t>
            </a:r>
            <a:endParaRPr lang="en-IN" dirty="0"/>
          </a:p>
        </p:txBody>
      </p:sp>
      <p:sp>
        <p:nvSpPr>
          <p:cNvPr id="4" name="Subtitle 3">
            <a:extLst>
              <a:ext uri="{FF2B5EF4-FFF2-40B4-BE49-F238E27FC236}">
                <a16:creationId xmlns:a16="http://schemas.microsoft.com/office/drawing/2014/main" id="{B8E59D59-7906-C7A1-5886-9EB902EE6CBA}"/>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7250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2DC5-9664-65CC-BFEC-F7107C54AEF6}"/>
              </a:ext>
            </a:extLst>
          </p:cNvPr>
          <p:cNvSpPr>
            <a:spLocks noGrp="1"/>
          </p:cNvSpPr>
          <p:nvPr>
            <p:ph type="title"/>
          </p:nvPr>
        </p:nvSpPr>
        <p:spPr>
          <a:xfrm>
            <a:off x="713550" y="324465"/>
            <a:ext cx="7122760" cy="3200685"/>
          </a:xfrm>
        </p:spPr>
        <p:txBody>
          <a:bodyPr/>
          <a:lstStyle/>
          <a:p>
            <a:r>
              <a:rPr lang="en-US" sz="1400" b="0" dirty="0">
                <a:latin typeface="Work Sans" pitchFamily="2" charset="0"/>
              </a:rPr>
              <a:t>Casino is also the name of a card game. The word comes from the Italian casa, or "house." In the 1800s casino came to mean "building for aristocratic gambling.</a:t>
            </a:r>
            <a:br>
              <a:rPr lang="en-US" sz="1400" b="0" dirty="0">
                <a:latin typeface="Work Sans" pitchFamily="2" charset="0"/>
              </a:rPr>
            </a:br>
            <a:r>
              <a:rPr lang="en-US" sz="1400" b="0" dirty="0">
                <a:latin typeface="Work Sans" pitchFamily="2" charset="0"/>
              </a:rPr>
              <a:t>What does term casino mean?</a:t>
            </a:r>
            <a:br>
              <a:rPr lang="en-US" sz="1400" b="0" dirty="0">
                <a:latin typeface="Work Sans" pitchFamily="2" charset="0"/>
              </a:rPr>
            </a:br>
            <a:r>
              <a:rPr lang="en-US" sz="1400" b="0" dirty="0">
                <a:latin typeface="Work Sans" pitchFamily="2" charset="0"/>
              </a:rPr>
              <a:t>The term casino may mean a small country villa, summerhouse, or social. </a:t>
            </a:r>
            <a:br>
              <a:rPr lang="en-US" sz="1400" b="0" dirty="0">
                <a:latin typeface="Work Sans" pitchFamily="2" charset="0"/>
              </a:rPr>
            </a:br>
            <a:r>
              <a:rPr lang="en-US" sz="1400" b="0" dirty="0">
                <a:latin typeface="Work Sans" pitchFamily="2" charset="0"/>
              </a:rPr>
              <a:t>Functions to learn:-</a:t>
            </a:r>
            <a:br>
              <a:rPr lang="en-US" sz="1400" b="0" dirty="0">
                <a:latin typeface="Work Sans" pitchFamily="2" charset="0"/>
              </a:rPr>
            </a:br>
            <a:r>
              <a:rPr lang="en-US" sz="1400" b="0" dirty="0">
                <a:latin typeface="Work Sans" pitchFamily="2" charset="0"/>
              </a:rPr>
              <a:t>The </a:t>
            </a:r>
            <a:r>
              <a:rPr lang="en-US" sz="1400" b="0" dirty="0" err="1">
                <a:latin typeface="Work Sans" pitchFamily="2" charset="0"/>
              </a:rPr>
              <a:t>srand</a:t>
            </a:r>
            <a:r>
              <a:rPr lang="en-US" sz="1400" b="0" dirty="0">
                <a:latin typeface="Work Sans" pitchFamily="2" charset="0"/>
              </a:rPr>
              <a:t>() function sets the starting point for producing a series of pseudo-random integers. If </a:t>
            </a:r>
            <a:r>
              <a:rPr lang="en-US" sz="1400" b="0" dirty="0" err="1">
                <a:latin typeface="Work Sans" pitchFamily="2" charset="0"/>
              </a:rPr>
              <a:t>srand</a:t>
            </a:r>
            <a:r>
              <a:rPr lang="en-US" sz="1400" b="0" dirty="0">
                <a:latin typeface="Work Sans" pitchFamily="2" charset="0"/>
              </a:rPr>
              <a:t>() is not called, the rand() seed is set as if </a:t>
            </a:r>
            <a:r>
              <a:rPr lang="en-US" sz="1400" b="0" dirty="0" err="1">
                <a:latin typeface="Work Sans" pitchFamily="2" charset="0"/>
              </a:rPr>
              <a:t>srand</a:t>
            </a:r>
            <a:r>
              <a:rPr lang="en-US" sz="1400" b="0" dirty="0">
                <a:latin typeface="Work Sans" pitchFamily="2" charset="0"/>
              </a:rPr>
              <a:t>(1) were called at program start. Any other value for seed sets the generator to a different starting point.</a:t>
            </a:r>
            <a:br>
              <a:rPr lang="en-US" sz="1400" b="0" dirty="0">
                <a:latin typeface="Work Sans" pitchFamily="2" charset="0"/>
              </a:rPr>
            </a:br>
            <a:br>
              <a:rPr lang="en-US" sz="1400" b="0" dirty="0">
                <a:latin typeface="Work Sans" pitchFamily="2" charset="0"/>
              </a:rPr>
            </a:br>
            <a:r>
              <a:rPr lang="en-US" sz="1400" b="0" dirty="0" err="1">
                <a:latin typeface="Work Sans" pitchFamily="2" charset="0"/>
              </a:rPr>
              <a:t>Getline</a:t>
            </a:r>
            <a:r>
              <a:rPr lang="en-US" sz="1400" b="0" dirty="0">
                <a:latin typeface="Work Sans" pitchFamily="2" charset="0"/>
              </a:rPr>
              <a:t>() is an in-built function defined in the &lt;string. h&gt; header file that allows accepting and reading single and multiple line strings from the input stream.</a:t>
            </a:r>
            <a:endParaRPr lang="en-IN" sz="1400" b="0" dirty="0">
              <a:latin typeface="Work Sans" pitchFamily="2" charset="0"/>
            </a:endParaRPr>
          </a:p>
        </p:txBody>
      </p:sp>
      <p:sp>
        <p:nvSpPr>
          <p:cNvPr id="3" name="AutoShape 2">
            <a:extLst>
              <a:ext uri="{FF2B5EF4-FFF2-40B4-BE49-F238E27FC236}">
                <a16:creationId xmlns:a16="http://schemas.microsoft.com/office/drawing/2014/main" id="{A380C83D-5CB2-0E37-170E-E524459E37B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3A90EA23-EF6D-0D70-26D4-A9912A406FFA}"/>
              </a:ext>
            </a:extLst>
          </p:cNvPr>
          <p:cNvSpPr>
            <a:spLocks noChangeAspect="1" noChangeArrowheads="1"/>
          </p:cNvSpPr>
          <p:nvPr/>
        </p:nvSpPr>
        <p:spPr bwMode="auto">
          <a:xfrm>
            <a:off x="4571999" y="2571749"/>
            <a:ext cx="816077" cy="8160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Casinos in Kathmandu Nepal : List, Locations, Booking">
            <a:extLst>
              <a:ext uri="{FF2B5EF4-FFF2-40B4-BE49-F238E27FC236}">
                <a16:creationId xmlns:a16="http://schemas.microsoft.com/office/drawing/2014/main" id="{7D1BCF6D-67EF-C765-3355-118D4F0C2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111" y="3015552"/>
            <a:ext cx="2919775" cy="182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81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32F3-FA7D-AF39-0DE6-F5AFB792C98D}"/>
              </a:ext>
            </a:extLst>
          </p:cNvPr>
          <p:cNvSpPr>
            <a:spLocks noGrp="1"/>
          </p:cNvSpPr>
          <p:nvPr>
            <p:ph type="title"/>
          </p:nvPr>
        </p:nvSpPr>
        <p:spPr/>
        <p:txBody>
          <a:bodyPr/>
          <a:lstStyle/>
          <a:p>
            <a:r>
              <a:rPr lang="en-US" dirty="0"/>
              <a:t>Data Flow Diagram</a:t>
            </a:r>
            <a:endParaRPr lang="en-IN" dirty="0"/>
          </a:p>
        </p:txBody>
      </p:sp>
      <p:sp>
        <p:nvSpPr>
          <p:cNvPr id="3" name="Title 2">
            <a:extLst>
              <a:ext uri="{FF2B5EF4-FFF2-40B4-BE49-F238E27FC236}">
                <a16:creationId xmlns:a16="http://schemas.microsoft.com/office/drawing/2014/main" id="{2B4A35BF-3C54-DBCF-C30E-7CD7BC3E94DA}"/>
              </a:ext>
            </a:extLst>
          </p:cNvPr>
          <p:cNvSpPr>
            <a:spLocks noGrp="1"/>
          </p:cNvSpPr>
          <p:nvPr>
            <p:ph type="title" idx="2"/>
          </p:nvPr>
        </p:nvSpPr>
        <p:spPr/>
        <p:txBody>
          <a:bodyPr/>
          <a:lstStyle/>
          <a:p>
            <a:r>
              <a:rPr lang="en-US" dirty="0"/>
              <a:t>3</a:t>
            </a:r>
            <a:endParaRPr lang="en-IN" dirty="0"/>
          </a:p>
        </p:txBody>
      </p:sp>
      <p:sp>
        <p:nvSpPr>
          <p:cNvPr id="4" name="Subtitle 3">
            <a:extLst>
              <a:ext uri="{FF2B5EF4-FFF2-40B4-BE49-F238E27FC236}">
                <a16:creationId xmlns:a16="http://schemas.microsoft.com/office/drawing/2014/main" id="{43BAA6AF-F170-D71A-CB67-418A18CF32AA}"/>
              </a:ext>
            </a:extLst>
          </p:cNvPr>
          <p:cNvSpPr>
            <a:spLocks noGrp="1"/>
          </p:cNvSpPr>
          <p:nvPr>
            <p:ph type="subTitle" idx="1"/>
          </p:nvPr>
        </p:nvSpPr>
        <p:spPr/>
        <p:txBody>
          <a:bodyPr/>
          <a:lstStyle/>
          <a:p>
            <a:r>
              <a:rPr lang="en-US" dirty="0"/>
              <a:t>.</a:t>
            </a:r>
            <a:endParaRPr lang="en-IN" dirty="0"/>
          </a:p>
        </p:txBody>
      </p:sp>
    </p:spTree>
    <p:extLst>
      <p:ext uri="{BB962C8B-B14F-4D97-AF65-F5344CB8AC3E}">
        <p14:creationId xmlns:p14="http://schemas.microsoft.com/office/powerpoint/2010/main" val="190355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0D76F-E65F-6674-B6E0-4FC412385AB2}"/>
              </a:ext>
            </a:extLst>
          </p:cNvPr>
          <p:cNvPicPr>
            <a:picLocks noChangeAspect="1"/>
          </p:cNvPicPr>
          <p:nvPr/>
        </p:nvPicPr>
        <p:blipFill>
          <a:blip r:embed="rId2"/>
          <a:stretch>
            <a:fillRect/>
          </a:stretch>
        </p:blipFill>
        <p:spPr>
          <a:xfrm>
            <a:off x="1209368" y="255639"/>
            <a:ext cx="6469625" cy="4581831"/>
          </a:xfrm>
          <a:prstGeom prst="rect">
            <a:avLst/>
          </a:prstGeom>
        </p:spPr>
      </p:pic>
    </p:spTree>
    <p:extLst>
      <p:ext uri="{BB962C8B-B14F-4D97-AF65-F5344CB8AC3E}">
        <p14:creationId xmlns:p14="http://schemas.microsoft.com/office/powerpoint/2010/main" val="2574189156"/>
      </p:ext>
    </p:extLst>
  </p:cSld>
  <p:clrMapOvr>
    <a:masterClrMapping/>
  </p:clrMapOvr>
</p:sld>
</file>

<file path=ppt/theme/theme1.xml><?xml version="1.0" encoding="utf-8"?>
<a:theme xmlns:a="http://schemas.openxmlformats.org/drawingml/2006/main" name="Online Casino Project Proposal by Slidesgo">
  <a:themeElements>
    <a:clrScheme name="Simple Light">
      <a:dk1>
        <a:srgbClr val="000000"/>
      </a:dk1>
      <a:lt1>
        <a:srgbClr val="FFFFFF"/>
      </a:lt1>
      <a:dk2>
        <a:srgbClr val="F3F3F3"/>
      </a:dk2>
      <a:lt2>
        <a:srgbClr val="E91515"/>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859</Words>
  <Application>Microsoft Office PowerPoint</Application>
  <PresentationFormat>On-screen Show (16:9)</PresentationFormat>
  <Paragraphs>41</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Ramabhadra</vt:lpstr>
      <vt:lpstr>Bebas Neue</vt:lpstr>
      <vt:lpstr>Work Sans</vt:lpstr>
      <vt:lpstr>Arial</vt:lpstr>
      <vt:lpstr>Loved by the King</vt:lpstr>
      <vt:lpstr>Nanum Gothic</vt:lpstr>
      <vt:lpstr>Online Casino Project Proposal by Slidesgo</vt:lpstr>
      <vt:lpstr> CASINO Number Guessing       Game</vt:lpstr>
      <vt:lpstr>TABLE OF CONTENTS</vt:lpstr>
      <vt:lpstr>ABSTRACT</vt:lpstr>
      <vt:lpstr>.</vt:lpstr>
      <vt:lpstr>Key features of the "Number Guessing Game" project include:  User-Friendly Interface: The game presents a clear and concise command-line interface that guides the user through the game, making it easy to understand and play.   Random Number Generation:  The project utilizes the C++ standard library to generate a random number within the chosen range, ensuring a different experience in each game session.  Difficulty Levels: Players can select from different difficulty levels by specifying the range of numbers to guess from, making the game suitable for users of all ages and skill levels.  Feedback and Scoring: The game provides feedback to the player after each guess, indicating whether the guess is too high or too low. It also keeps track of the number of attempts and calculates a score based on the player's performance.  Replayability: After each game, players have the option to replay the game with the same or different settings, encouraging repeated engagement.  This project not only offers entertainment but also serves as a practical demonstration of core C++ programming concepts. It can be extended and customized to include additional features and challenges, making it an excellent learning resource and a fun pastime for users.</vt:lpstr>
      <vt:lpstr>INFORMATION</vt:lpstr>
      <vt:lpstr>Casino is also the name of a card game. The word comes from the Italian casa, or "house." In the 1800s casino came to mean "building for aristocratic gambling. What does term casino mean? The term casino may mean a small country villa, summerhouse, or social.  Functions to learn:- The srand() function sets the starting point for producing a series of pseudo-random integers. If srand() is not called, the rand() seed is set as if srand(1) were called at program start. Any other value for seed sets the generator to a different starting point.  Getline() is an in-built function defined in the &lt;string. h&gt; header file that allows accepting and reading single and multiple line strings from the input stream.</vt:lpstr>
      <vt:lpstr>Data Flow Diagram</vt:lpstr>
      <vt:lpstr>PowerPoint Presentation</vt:lpstr>
      <vt:lpstr>Flowchart</vt:lpstr>
      <vt:lpstr>PowerPoint Presentation</vt:lpstr>
      <vt:lpstr>Methodology</vt:lpstr>
      <vt:lpstr>1. Game Concept and Rules: Define the concept of the number guessing game. Decide on the game's objectives, rules, and any variations you want to include. Determine whether there will be a unique winning number or if it will change with each round.  2. Software and Hardware Setup:  The hardware required to run the game, random number generators, and player terminals.  3. Random Number Generation: Implementation of a secure and fair random number generation system. This is crucial to ensure that the game is not biased or rigged.  4. Player Accounts: Storing player details for their games, which includes its name and the amount of money that is present in the account.  5. Betting Mechanism: Creating a system for players to place bets using virtual or real currency, depending on the casino's policies. Defining the payout structure for correct guesse. </vt:lpstr>
      <vt:lpstr>6. Game Interface: Designing an intuitive and user-friendly game interface that allows players to input their guesses and place bets. Including features like a display of the winning number, and a history of previous rounds.  7. Game Logic: Implement the core game logic, including the generation of the winning number for each round. Determine the algorithm for calculating payouts based on the player's bet and the correctness of their guess.  8. Player Support: Providing customer support for players who have questions, encounter issues, or need assistance with the game.  9. Responsible Gameplay:  Promote responsible gaming by providing resources and information on gaming addiction and setting limits for players.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CASINO Number Guessing       Game</dc:title>
  <cp:lastModifiedBy>Yuvan Venna</cp:lastModifiedBy>
  <cp:revision>3</cp:revision>
  <dcterms:modified xsi:type="dcterms:W3CDTF">2023-11-02T20:57:05Z</dcterms:modified>
</cp:coreProperties>
</file>